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87" r:id="rId13"/>
    <p:sldId id="268" r:id="rId14"/>
    <p:sldId id="288" r:id="rId15"/>
    <p:sldId id="269" r:id="rId16"/>
    <p:sldId id="270" r:id="rId17"/>
    <p:sldId id="271" r:id="rId18"/>
    <p:sldId id="274" r:id="rId19"/>
    <p:sldId id="275" r:id="rId20"/>
    <p:sldId id="272" r:id="rId21"/>
    <p:sldId id="273" r:id="rId22"/>
    <p:sldId id="276" r:id="rId23"/>
    <p:sldId id="277" r:id="rId24"/>
    <p:sldId id="285" r:id="rId25"/>
    <p:sldId id="278" r:id="rId26"/>
    <p:sldId id="279" r:id="rId27"/>
    <p:sldId id="280" r:id="rId28"/>
    <p:sldId id="286" r:id="rId29"/>
    <p:sldId id="281" r:id="rId30"/>
    <p:sldId id="282" r:id="rId31"/>
    <p:sldId id="283" r:id="rId32"/>
    <p:sldId id="284" r:id="rId33"/>
  </p:sldIdLst>
  <p:sldSz cx="9144000" cy="5143500" type="screen16x9"/>
  <p:notesSz cx="6858000" cy="9144000"/>
  <p:embeddedFontLst>
    <p:embeddedFont>
      <p:font typeface="Nixie One" panose="020B0604020202020204" charset="0"/>
      <p:regular r:id="rId35"/>
    </p:embeddedFont>
    <p:embeddedFont>
      <p:font typeface="Muli" panose="020B0604020202020204" charset="0"/>
      <p:regular r:id="rId36"/>
      <p:bold r:id="rId37"/>
      <p:italic r:id="rId38"/>
      <p:boldItalic r:id="rId39"/>
    </p:embeddedFont>
    <p:embeddedFont>
      <p:font typeface="Helvetica Neue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9CB1E6-2EF4-4D2D-8E41-86D6FB1037B9}">
  <a:tblStyle styleId="{439CB1E6-2EF4-4D2D-8E41-86D6FB1037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11916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148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904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44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48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904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861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78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67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423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527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206f4fe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206f4fe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69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701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04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450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332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140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98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977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2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6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47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86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80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96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96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58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 userDrawn="1"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 userDrawn="1"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 userDrawn="1"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 userDrawn="1"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ágono 2"/>
          <p:cNvSpPr/>
          <p:nvPr/>
        </p:nvSpPr>
        <p:spPr>
          <a:xfrm>
            <a:off x="3688424" y="0"/>
            <a:ext cx="1746606" cy="1592494"/>
          </a:xfrm>
          <a:prstGeom prst="hexagon">
            <a:avLst/>
          </a:prstGeom>
          <a:ln>
            <a:solidFill>
              <a:srgbClr val="19BBD5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82368" y="2074018"/>
            <a:ext cx="651331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SCADA CON </a:t>
            </a: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SENSORES </a:t>
            </a:r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MOVIMIENTO, TEMPERATURA Y DE HUMO PARA LA SUPERVISIÓN DE LAS AULAS DE LA UNIVERSIDAD JOSÉ ANTONIO PÁEZ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18" y="122609"/>
            <a:ext cx="1304817" cy="144865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721396" y="4089115"/>
            <a:ext cx="2208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Autor: Victor Valente</a:t>
            </a:r>
          </a:p>
          <a:p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Tutor: </a:t>
            </a:r>
            <a:r>
              <a:rPr lang="es-V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</a:t>
            </a:r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Jetro López</a:t>
            </a:r>
            <a:endParaRPr lang="es-VE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664413" y="1993187"/>
            <a:ext cx="6020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5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VE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VE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"/>
          <p:cNvSpPr txBox="1">
            <a:spLocks noGrp="1"/>
          </p:cNvSpPr>
          <p:nvPr>
            <p:ph type="title" idx="4294967295"/>
          </p:nvPr>
        </p:nvSpPr>
        <p:spPr>
          <a:xfrm>
            <a:off x="715559" y="1777429"/>
            <a:ext cx="7955830" cy="1724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just"/>
            <a:r>
              <a:rPr lang="es-V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los puntos de mayor riesgo en la universidad, examinando los niveles superiores del edificio </a:t>
            </a: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estudios múltiples </a:t>
            </a:r>
            <a:r>
              <a:rPr lang="es-V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realizar los requerimientos funcionales y no funcionales del sistema</a:t>
            </a: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3" name="Google Shape;433;p2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Google Shape;430;p22"/>
          <p:cNvSpPr txBox="1">
            <a:spLocks/>
          </p:cNvSpPr>
          <p:nvPr/>
        </p:nvSpPr>
        <p:spPr>
          <a:xfrm>
            <a:off x="3477594" y="493160"/>
            <a:ext cx="2327304" cy="7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s-VE" sz="4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 I</a:t>
            </a:r>
            <a:endParaRPr lang="es-VE" sz="4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VE" smtClean="0"/>
              <a:t>12</a:t>
            </a:fld>
            <a:endParaRPr lang="es-VE"/>
          </a:p>
        </p:txBody>
      </p:sp>
      <p:sp>
        <p:nvSpPr>
          <p:cNvPr id="3" name="Google Shape;438;p23"/>
          <p:cNvSpPr txBox="1">
            <a:spLocks/>
          </p:cNvSpPr>
          <p:nvPr/>
        </p:nvSpPr>
        <p:spPr>
          <a:xfrm>
            <a:off x="2044868" y="0"/>
            <a:ext cx="7000334" cy="843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Observación  de los niveles superiores del edificio de estudios múltiples</a:t>
            </a:r>
            <a:endParaRPr lang="es-VE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019109" y="1430698"/>
            <a:ext cx="3413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40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780 13h</a:t>
            </a:r>
          </a:p>
          <a:p>
            <a:r>
              <a:rPr lang="es-VE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520 8:30h</a:t>
            </a:r>
          </a:p>
          <a:p>
            <a:r>
              <a:rPr lang="es-VE" sz="40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260 4:30h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4106793" y="2711127"/>
            <a:ext cx="2049458" cy="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10" l="6883" r="931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4" y="1415889"/>
            <a:ext cx="3136508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 txBox="1">
            <a:spLocks noGrp="1"/>
          </p:cNvSpPr>
          <p:nvPr>
            <p:ph type="title"/>
          </p:nvPr>
        </p:nvSpPr>
        <p:spPr>
          <a:xfrm>
            <a:off x="1732700" y="667087"/>
            <a:ext cx="7000334" cy="843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s-VE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Capturar en imágenes los puntos a atacar para demostrar de manera más específica los puntos ciegos.</a:t>
            </a:r>
          </a:p>
        </p:txBody>
      </p:sp>
      <p:sp>
        <p:nvSpPr>
          <p:cNvPr id="440" name="Google Shape;440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91" y="1510300"/>
            <a:ext cx="5257800" cy="3342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VE" smtClean="0"/>
              <a:t>14</a:t>
            </a:fld>
            <a:endParaRPr lang="es-VE"/>
          </a:p>
        </p:txBody>
      </p:sp>
      <p:pic>
        <p:nvPicPr>
          <p:cNvPr id="1026" name="Picture 2" descr="IMG_20190912_1536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85" y="1140432"/>
            <a:ext cx="5599415" cy="381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38;p23"/>
          <p:cNvSpPr txBox="1">
            <a:spLocks noGrp="1"/>
          </p:cNvSpPr>
          <p:nvPr>
            <p:ph type="title"/>
          </p:nvPr>
        </p:nvSpPr>
        <p:spPr>
          <a:xfrm>
            <a:off x="2297778" y="225298"/>
            <a:ext cx="6537997" cy="843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VE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Capturar en imágenes los puntos a atacar para demostrar de manera más específica los puntos ciegos.</a:t>
            </a:r>
          </a:p>
        </p:txBody>
      </p:sp>
    </p:spTree>
    <p:extLst>
      <p:ext uri="{BB962C8B-B14F-4D97-AF65-F5344CB8AC3E}">
        <p14:creationId xmlns:p14="http://schemas.microsoft.com/office/powerpoint/2010/main" val="28904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 txBox="1">
            <a:spLocks noGrp="1"/>
          </p:cNvSpPr>
          <p:nvPr>
            <p:ph type="title" idx="4294967295"/>
          </p:nvPr>
        </p:nvSpPr>
        <p:spPr>
          <a:xfrm>
            <a:off x="2337621" y="986674"/>
            <a:ext cx="4573542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VE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del Sistema</a:t>
            </a:r>
            <a:endParaRPr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623423" y="409575"/>
            <a:ext cx="463838" cy="463814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2469495" y="2104530"/>
            <a:ext cx="6355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</a:t>
            </a:r>
            <a:r>
              <a:rPr lang="es-VE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Funcionales</a:t>
            </a:r>
          </a:p>
          <a:p>
            <a:pPr algn="just"/>
            <a:r>
              <a:rPr lang="es-VE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</a:t>
            </a:r>
            <a:r>
              <a:rPr lang="es-VE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Funcionales</a:t>
            </a:r>
            <a:endParaRPr lang="es-VE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Google Shape;446;p24"/>
          <p:cNvSpPr txBox="1">
            <a:spLocks/>
          </p:cNvSpPr>
          <p:nvPr/>
        </p:nvSpPr>
        <p:spPr>
          <a:xfrm>
            <a:off x="3334334" y="654556"/>
            <a:ext cx="221586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s-VE" sz="4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s-VE" sz="4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</a:t>
            </a:r>
            <a:endParaRPr lang="es-VE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582585" y="2051844"/>
            <a:ext cx="6625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la interfaz del sistema SCADA utilizando las herramientas computacionales</a:t>
            </a:r>
            <a:endParaRPr lang="es-V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810567" y="750014"/>
            <a:ext cx="54350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V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Actualización del  entorno de desarrollo de visual </a:t>
            </a:r>
            <a:r>
              <a:rPr lang="es-V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es-V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diseñar utilizando el lenguaje de C#</a:t>
            </a:r>
          </a:p>
          <a:p>
            <a:endParaRPr lang="es-VE" dirty="0"/>
          </a:p>
        </p:txBody>
      </p:sp>
      <p:sp>
        <p:nvSpPr>
          <p:cNvPr id="3" name="CuadroTexto 2"/>
          <p:cNvSpPr txBox="1"/>
          <p:nvPr/>
        </p:nvSpPr>
        <p:spPr>
          <a:xfrm>
            <a:off x="1810567" y="2106046"/>
            <a:ext cx="4808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Obtener las DLL correspondientes al para desarrollar el diseño de la interfaz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810567" y="3380198"/>
            <a:ext cx="5165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Diagramas correspondientes para realizar el sistema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006695" y="307492"/>
            <a:ext cx="3649286" cy="432247"/>
          </a:xfrm>
        </p:spPr>
        <p:txBody>
          <a:bodyPr/>
          <a:lstStyle/>
          <a:p>
            <a:r>
              <a:rPr lang="es-VE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Diagrama </a:t>
            </a:r>
            <a:r>
              <a:rPr lang="es-VE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VE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Procesos</a:t>
            </a:r>
            <a:endParaRPr lang="es-VE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n 16" descr="Diagrama caso de Us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65" y="965772"/>
            <a:ext cx="6267236" cy="3819754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ítulo 4"/>
          <p:cNvSpPr txBox="1">
            <a:spLocks/>
          </p:cNvSpPr>
          <p:nvPr/>
        </p:nvSpPr>
        <p:spPr>
          <a:xfrm>
            <a:off x="2996420" y="358863"/>
            <a:ext cx="4201822" cy="432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Diagrama Entidad Relación</a:t>
            </a:r>
            <a:endParaRPr lang="es-VE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147072"/>
            <a:ext cx="6918933" cy="3405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969006" y="72702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002060"/>
                </a:solidFill>
              </a:rPr>
              <a:t>Objetivo General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155246" y="1773128"/>
            <a:ext cx="763369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Scada (SUPERVISIÓN, CONTROL Y </a:t>
            </a:r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ADQUISICIÓN </a:t>
            </a: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DATOS) con sensores de movimiento, temperatura y humo, utilizando equipos electrónicos como los PLC, videos y almacenamiento de los mismos para el monitoreo en las Aulas de la Universidad José Antonio Páez </a:t>
            </a:r>
          </a:p>
          <a:p>
            <a:endParaRPr lang="es-V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446;p24"/>
          <p:cNvSpPr txBox="1">
            <a:spLocks noGrp="1"/>
          </p:cNvSpPr>
          <p:nvPr>
            <p:ph type="title"/>
          </p:nvPr>
        </p:nvSpPr>
        <p:spPr>
          <a:xfrm>
            <a:off x="3283361" y="604981"/>
            <a:ext cx="2644828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s-VE" sz="4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 III</a:t>
            </a:r>
            <a:endParaRPr lang="es-VE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869897" y="1849348"/>
            <a:ext cx="5712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sistema SCADA para la automatización de los sensores y obtener toda la información en tiempo real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8" name="Google Shape;381;p17"/>
          <p:cNvSpPr txBox="1">
            <a:spLocks/>
          </p:cNvSpPr>
          <p:nvPr/>
        </p:nvSpPr>
        <p:spPr>
          <a:xfrm>
            <a:off x="1496815" y="1197229"/>
            <a:ext cx="5540982" cy="30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s-V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realizó una investigación mediante la web, tomando referencias e información acerca de los tipos Software disponible.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s-V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escogió el tipo de software a utilizar teniendo en cuenta características favorables, que a su vez concuerdan con la idea principal del automatizado.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1"/>
          <p:cNvSpPr/>
          <p:nvPr/>
        </p:nvSpPr>
        <p:spPr>
          <a:xfrm>
            <a:off x="764399" y="4802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1445022" y="560859"/>
            <a:ext cx="7421576" cy="5692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Creación de los sensores a través del Programa </a:t>
            </a:r>
            <a:r>
              <a:rPr lang="es-VE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Proteus</a:t>
            </a:r>
            <a:r>
              <a:rPr lang="es-VE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VE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8.0</a:t>
            </a:r>
            <a:endParaRPr lang="es-VE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nsor de hu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44" y="1380070"/>
            <a:ext cx="4931238" cy="34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/>
          <p:nvPr/>
        </p:nvSpPr>
        <p:spPr>
          <a:xfrm>
            <a:off x="764399" y="4802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1393651" y="593191"/>
            <a:ext cx="7421576" cy="5692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Creación de los sensores a través del Programa </a:t>
            </a:r>
            <a:r>
              <a:rPr lang="es-VE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Proteus</a:t>
            </a:r>
            <a:r>
              <a:rPr lang="es-VE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VE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8.0</a:t>
            </a:r>
            <a:endParaRPr lang="es-VE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C:\Users\victo\Documents\Victor Daniel\TesisScada\Sensor de temperatura LM3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424" y="1381017"/>
            <a:ext cx="525208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VE" smtClean="0"/>
              <a:t>24</a:t>
            </a:fld>
            <a:endParaRPr lang="es-VE"/>
          </a:p>
        </p:txBody>
      </p:sp>
      <p:sp>
        <p:nvSpPr>
          <p:cNvPr id="3" name="Título 4"/>
          <p:cNvSpPr txBox="1">
            <a:spLocks/>
          </p:cNvSpPr>
          <p:nvPr/>
        </p:nvSpPr>
        <p:spPr>
          <a:xfrm>
            <a:off x="3366288" y="263352"/>
            <a:ext cx="2726286" cy="5692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VE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Serial Port </a:t>
            </a:r>
            <a:endParaRPr lang="es-VE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69" y="832650"/>
            <a:ext cx="58007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3"/>
          <p:cNvSpPr/>
          <p:nvPr/>
        </p:nvSpPr>
        <p:spPr>
          <a:xfrm>
            <a:off x="728630" y="480277"/>
            <a:ext cx="276059" cy="354335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2564905" y="367159"/>
            <a:ext cx="4174942" cy="5692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VE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sistema SCADA  </a:t>
            </a:r>
          </a:p>
          <a:p>
            <a:r>
              <a:rPr lang="es-VE" sz="2400" dirty="0"/>
              <a:t/>
            </a:r>
            <a:br>
              <a:rPr lang="es-VE" sz="2400" dirty="0"/>
            </a:br>
            <a:endParaRPr lang="es-VE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nterfazSC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77" y="988848"/>
            <a:ext cx="6782445" cy="37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34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65" name="Google Shape;565;p3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3072688" y="-33303"/>
            <a:ext cx="276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  <a:endParaRPr lang="es-VE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44265" y="619982"/>
            <a:ext cx="70179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Modulo: Registro de Usuario del sistema SCADA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Estrategia de Prueba : Caja Negra 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Técnica de Prueba: Se Registro un nuevo usuario en el sistema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 de Prueba : </a:t>
            </a: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Validación 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Resultado: Guarda al usuario con sus permisos correspondiente pero, se cambiaba la sesión del usuario actual por la sesión del usuario registrado.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Decisión: Creación de variables temporales, para no remplazar las asignadas por el sistema al usuario actual</a:t>
            </a:r>
          </a:p>
          <a:p>
            <a:endParaRPr lang="es-VE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3205535" y="189139"/>
            <a:ext cx="276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  <a:endParaRPr lang="es-VE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304818" y="1397285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Modulo: Principal del Sistema Scada 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Estrategia de prueba: Caja Blanca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 de Prueba: Sistema, Validación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Técnica de Prueba: Inicio del sistema para ver el resultado de todos los sensores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Resultado: El sistema solo ejecutaba 1 de los 4 procesos que realiza en este modulo.</a:t>
            </a:r>
          </a:p>
          <a:p>
            <a:pPr marL="342900" indent="-342900" algn="just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Decisión: Cambiar todos los procesos que se realizaban en un timer a varios hilos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VE" smtClean="0"/>
              <a:t>28</a:t>
            </a:fld>
            <a:endParaRPr lang="es-VE"/>
          </a:p>
        </p:txBody>
      </p:sp>
      <p:pic>
        <p:nvPicPr>
          <p:cNvPr id="3" name="ProyectoTes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58" y="-1"/>
            <a:ext cx="9274280" cy="51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3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244902" y="1259633"/>
            <a:ext cx="5357975" cy="732792"/>
          </a:xfrm>
          <a:prstGeom prst="rect">
            <a:avLst/>
          </a:prstGeom>
          <a:solidFill>
            <a:srgbClr val="19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83" name="Google Shape;583;p3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" name="CuadroTexto 6"/>
          <p:cNvSpPr txBox="1"/>
          <p:nvPr/>
        </p:nvSpPr>
        <p:spPr>
          <a:xfrm>
            <a:off x="2887036" y="261058"/>
            <a:ext cx="3585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Conclusión</a:t>
            </a:r>
            <a:endParaRPr lang="es-VE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57917" y="1364419"/>
            <a:ext cx="51319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Según la investigación que se realizó a través del instrumento de la observación </a:t>
            </a:r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directa…</a:t>
            </a:r>
            <a:endParaRPr lang="es-VE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244902" y="2213417"/>
            <a:ext cx="5357975" cy="732792"/>
          </a:xfrm>
          <a:prstGeom prst="rect">
            <a:avLst/>
          </a:prstGeom>
          <a:solidFill>
            <a:srgbClr val="19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CuadroTexto 11"/>
          <p:cNvSpPr txBox="1"/>
          <p:nvPr/>
        </p:nvSpPr>
        <p:spPr>
          <a:xfrm>
            <a:off x="2357917" y="2318203"/>
            <a:ext cx="51319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 los requerimientos del sistema se puede lograr de forma más precisa y organizada</a:t>
            </a:r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VE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244902" y="3170227"/>
            <a:ext cx="5357975" cy="732792"/>
          </a:xfrm>
          <a:prstGeom prst="rect">
            <a:avLst/>
          </a:prstGeom>
          <a:solidFill>
            <a:srgbClr val="19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CuadroTexto 13"/>
          <p:cNvSpPr txBox="1"/>
          <p:nvPr/>
        </p:nvSpPr>
        <p:spPr>
          <a:xfrm>
            <a:off x="2357917" y="3275013"/>
            <a:ext cx="51319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proyecto también demuestra que el estudio de la ingeniería </a:t>
            </a:r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es…</a:t>
            </a:r>
            <a:endParaRPr lang="es-VE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2279471" y="565078"/>
            <a:ext cx="5107647" cy="6549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Especificos </a:t>
            </a:r>
            <a:endParaRPr sz="1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676831" y="1506399"/>
            <a:ext cx="7974009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Font typeface="Wingdings" panose="05000000000000000000" pitchFamily="2" charset="2"/>
              <a:buChar char="Ø"/>
            </a:pP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Analizar los puntos de mayor riesgo en la universidad, examinando los niveles superiores del </a:t>
            </a:r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edificio de estudios múltiples (edificio 4) </a:t>
            </a: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poder realizar los requerimientos funcionales y no funcionales del sistema.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Diseñar la interfaz del sistema SCADA utilizando las herramientas computacionales.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el sistema SCADA para la automatización de los sensores y obtener toda la información en tiempo real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CuadroTexto 5"/>
          <p:cNvSpPr txBox="1"/>
          <p:nvPr/>
        </p:nvSpPr>
        <p:spPr>
          <a:xfrm>
            <a:off x="2491482" y="241791"/>
            <a:ext cx="471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Recomendación</a:t>
            </a:r>
            <a:endParaRPr lang="es-VE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116477" y="1223950"/>
            <a:ext cx="5537771" cy="521938"/>
          </a:xfrm>
          <a:prstGeom prst="rect">
            <a:avLst/>
          </a:prstGeom>
          <a:solidFill>
            <a:srgbClr val="19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b="1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303980" y="1230192"/>
            <a:ext cx="51319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sistema puede conectarse a cualquier dispositivo electrónico por puerto </a:t>
            </a:r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serial…</a:t>
            </a:r>
            <a:endParaRPr lang="es-VE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116477" y="1984238"/>
            <a:ext cx="5537771" cy="521938"/>
          </a:xfrm>
          <a:prstGeom prst="rect">
            <a:avLst/>
          </a:prstGeom>
          <a:solidFill>
            <a:srgbClr val="19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b="1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265451" y="2084899"/>
            <a:ext cx="51319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s-V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recomienda que antes de crear los </a:t>
            </a:r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perfiles… </a:t>
            </a:r>
            <a:endParaRPr lang="es-VE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116477" y="2678989"/>
            <a:ext cx="5506950" cy="926521"/>
          </a:xfrm>
          <a:prstGeom prst="rect">
            <a:avLst/>
          </a:prstGeom>
          <a:solidFill>
            <a:srgbClr val="19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b="1">
              <a:solidFill>
                <a:schemeClr val="tx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2265451" y="2786070"/>
            <a:ext cx="532715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ultimo se recomienda la creación de Sensores para detectar la falla en los equipos y que el sistema funcione correctamente siempre … </a:t>
            </a:r>
            <a:endParaRPr lang="es-VE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VE" smtClean="0"/>
              <a:t>31</a:t>
            </a:fld>
            <a:endParaRPr lang="es-VE"/>
          </a:p>
        </p:txBody>
      </p:sp>
      <p:sp>
        <p:nvSpPr>
          <p:cNvPr id="3" name="CuadroTexto 2"/>
          <p:cNvSpPr txBox="1"/>
          <p:nvPr/>
        </p:nvSpPr>
        <p:spPr>
          <a:xfrm>
            <a:off x="1499192" y="978195"/>
            <a:ext cx="65921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“Los Ingenieros no estudiamos una profesión para ejercerla toda vida, sino que debemos estudiar toda la vida para ejercer la profesión”</a:t>
            </a:r>
            <a:endParaRPr lang="es-VE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2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VE" smtClean="0"/>
              <a:t>32</a:t>
            </a:fld>
            <a:endParaRPr lang="es-VE"/>
          </a:p>
        </p:txBody>
      </p:sp>
      <p:sp>
        <p:nvSpPr>
          <p:cNvPr id="3" name="CuadroTexto 2"/>
          <p:cNvSpPr txBox="1"/>
          <p:nvPr/>
        </p:nvSpPr>
        <p:spPr>
          <a:xfrm>
            <a:off x="2080515" y="1330852"/>
            <a:ext cx="47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Gracias por su atención!!! </a:t>
            </a:r>
            <a:endParaRPr lang="es-VE" sz="6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9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636998"/>
            <a:ext cx="5638800" cy="686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Planteamiento del Problema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ixie One"/>
              </a:rPr>
              <a:t>4</a:t>
            </a:r>
            <a:endParaRPr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1.bp.blogspot.com/-suKiyXUvLUo/UI_zlB8YHDI/AAAAAAAABN4/mhaa83o-Oeg/s1600/interro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81" y="1323604"/>
            <a:ext cx="2793847" cy="3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2246410" y="400638"/>
            <a:ext cx="6282300" cy="719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2284185" y="1520575"/>
            <a:ext cx="6206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Monitoreo de las aulas en tiempo real</a:t>
            </a:r>
          </a:p>
          <a:p>
            <a:pPr algn="ctr"/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Velocidad de Respuesta a situaciones adversas</a:t>
            </a:r>
          </a:p>
          <a:p>
            <a:pPr algn="ctr"/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Brindar Seguridad Dentro de las instalaciones</a:t>
            </a:r>
          </a:p>
          <a:p>
            <a:pPr algn="ctr"/>
            <a:r>
              <a:rPr lang="es-VE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del consumo eléctrico</a:t>
            </a:r>
            <a:endParaRPr lang="es-VE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779036" y="586388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178120" y="1371328"/>
            <a:ext cx="6471517" cy="1351105"/>
          </a:xfrm>
        </p:spPr>
        <p:txBody>
          <a:bodyPr/>
          <a:lstStyle/>
          <a:p>
            <a:pPr algn="just"/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</a:t>
            </a:r>
            <a:r>
              <a:rPr lang="es-VE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scada</a:t>
            </a: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(supervisión, control y adquisición  de datos) para el control automático del encendido de los aires acondicionados de la universidad José Antonio </a:t>
            </a:r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Páez </a:t>
            </a: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Castillo, L y Fuenmayor, R (2019)</a:t>
            </a:r>
          </a:p>
        </p:txBody>
      </p:sp>
      <p:sp>
        <p:nvSpPr>
          <p:cNvPr id="6" name="Marcador de texto 1"/>
          <p:cNvSpPr txBox="1">
            <a:spLocks/>
          </p:cNvSpPr>
          <p:nvPr/>
        </p:nvSpPr>
        <p:spPr>
          <a:xfrm>
            <a:off x="1015428" y="2862073"/>
            <a:ext cx="6471517" cy="135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just"/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e implementación de un sistema de control y supervisión HMI para maquina barnizadora de la empresa el </a:t>
            </a:r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telégrafo </a:t>
            </a: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Rojas, X y Correa, G (2015)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431764" y="478206"/>
            <a:ext cx="4991100" cy="734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Bases Teoricas</a:t>
            </a:r>
            <a:endParaRPr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2431764" y="1601776"/>
            <a:ext cx="4333800" cy="2066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SCADA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 de Humo</a:t>
            </a:r>
            <a:r>
              <a:rPr lang="es-VE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 de Movimiento</a:t>
            </a:r>
            <a:endParaRPr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 txBox="1">
            <a:spLocks noGrp="1"/>
          </p:cNvSpPr>
          <p:nvPr>
            <p:ph type="body" idx="1"/>
          </p:nvPr>
        </p:nvSpPr>
        <p:spPr>
          <a:xfrm>
            <a:off x="2511237" y="287722"/>
            <a:ext cx="2667300" cy="523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VE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 de Investigación </a:t>
            </a:r>
            <a:endParaRPr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0" name="Google Shape;400;p18"/>
          <p:cNvSpPr txBox="1">
            <a:spLocks noGrp="1"/>
          </p:cNvSpPr>
          <p:nvPr>
            <p:ph type="body" idx="2"/>
          </p:nvPr>
        </p:nvSpPr>
        <p:spPr>
          <a:xfrm>
            <a:off x="2511237" y="811681"/>
            <a:ext cx="6190975" cy="1037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relación con lo expresado anteriormente, se dice que la presente investigación puede calificarse como documental descriptiva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74652" y="2296950"/>
            <a:ext cx="327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 smtClean="0">
                <a:solidFill>
                  <a:srgbClr val="002060"/>
                </a:solidFill>
              </a:rPr>
              <a:t>Diseño de la investigación </a:t>
            </a:r>
            <a:endParaRPr lang="es-VE" sz="2000" dirty="0">
              <a:solidFill>
                <a:srgbClr val="00206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87906" y="2697060"/>
            <a:ext cx="316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investigación se califica de campo y experimental</a:t>
            </a:r>
            <a:endParaRPr lang="es-VE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844887" y="3976098"/>
            <a:ext cx="3462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s-VE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nivel de investigación que se emplea es Exploratoria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44887" y="3560792"/>
            <a:ext cx="327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Nivel de la investigación </a:t>
            </a:r>
            <a:endParaRPr lang="es-VE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2431344" y="646540"/>
            <a:ext cx="354821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Fases Metodológicas </a:t>
            </a:r>
            <a:endParaRPr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62257" y="2908696"/>
            <a:ext cx="12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bg1"/>
                </a:solidFill>
              </a:rPr>
              <a:t>Planificación</a:t>
            </a:r>
            <a:endParaRPr lang="es-VE" dirty="0">
              <a:solidFill>
                <a:schemeClr val="bg1"/>
              </a:solidFill>
            </a:endParaRPr>
          </a:p>
        </p:txBody>
      </p:sp>
      <p:sp>
        <p:nvSpPr>
          <p:cNvPr id="11" name="Flecha derecha 10"/>
          <p:cNvSpPr/>
          <p:nvPr/>
        </p:nvSpPr>
        <p:spPr>
          <a:xfrm>
            <a:off x="2464622" y="2470329"/>
            <a:ext cx="1828800" cy="118152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CuadroTexto 11"/>
          <p:cNvSpPr txBox="1"/>
          <p:nvPr/>
        </p:nvSpPr>
        <p:spPr>
          <a:xfrm>
            <a:off x="2724839" y="2906820"/>
            <a:ext cx="12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</a:t>
            </a:r>
            <a:endParaRPr lang="es-VE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lecha derecha 12"/>
          <p:cNvSpPr/>
          <p:nvPr/>
        </p:nvSpPr>
        <p:spPr>
          <a:xfrm>
            <a:off x="4606527" y="2470329"/>
            <a:ext cx="1828800" cy="118152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CuadroTexto 13"/>
          <p:cNvSpPr txBox="1"/>
          <p:nvPr/>
        </p:nvSpPr>
        <p:spPr>
          <a:xfrm>
            <a:off x="4837695" y="2906823"/>
            <a:ext cx="12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</a:t>
            </a:r>
            <a:endParaRPr lang="es-VE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6778402" y="2470329"/>
            <a:ext cx="1828800" cy="118152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1" name="CuadroTexto 20"/>
          <p:cNvSpPr txBox="1"/>
          <p:nvPr/>
        </p:nvSpPr>
        <p:spPr>
          <a:xfrm>
            <a:off x="6904726" y="2907205"/>
            <a:ext cx="126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  <a:endParaRPr lang="es-VE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lecha derecha 21"/>
          <p:cNvSpPr/>
          <p:nvPr/>
        </p:nvSpPr>
        <p:spPr>
          <a:xfrm>
            <a:off x="404654" y="2470330"/>
            <a:ext cx="1828800" cy="11815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677841" y="2906821"/>
            <a:ext cx="12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Planificación</a:t>
            </a:r>
            <a:endParaRPr lang="es-VE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1641</TotalTime>
  <Words>815</Words>
  <Application>Microsoft Office PowerPoint</Application>
  <PresentationFormat>Presentación en pantalla (16:9)</PresentationFormat>
  <Paragraphs>119</Paragraphs>
  <Slides>32</Slides>
  <Notes>26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Nixie One</vt:lpstr>
      <vt:lpstr>Times New Roman</vt:lpstr>
      <vt:lpstr>Wingdings</vt:lpstr>
      <vt:lpstr>Muli</vt:lpstr>
      <vt:lpstr>Arial</vt:lpstr>
      <vt:lpstr>Helvetica Neue</vt:lpstr>
      <vt:lpstr>Imogen template</vt:lpstr>
      <vt:lpstr>SISTEMA SCADA CON SENSORES  DE MOVIMIENTO, TEMPERATURA Y DE HUMO PARA LA SUPERVISIÓN DE LAS AULAS DE LA UNIVERSIDAD JOSÉ ANTONIO PÁEZ</vt:lpstr>
      <vt:lpstr>Objetivo General</vt:lpstr>
      <vt:lpstr>Objetivos Especificos </vt:lpstr>
      <vt:lpstr>Planteamiento del Problema</vt:lpstr>
      <vt:lpstr>Presentación de PowerPoint</vt:lpstr>
      <vt:lpstr>Antecedentes</vt:lpstr>
      <vt:lpstr>Bases Teoricas</vt:lpstr>
      <vt:lpstr>Presentación de PowerPoint</vt:lpstr>
      <vt:lpstr>Fases Metodológicas </vt:lpstr>
      <vt:lpstr>Presentación de PowerPoint</vt:lpstr>
      <vt:lpstr>Análisis de los puntos de mayor riesgo en la universidad, examinando los niveles superiores del edificio de estudios múltiples para realizar los requerimientos funcionales y no funcionales del sistema.</vt:lpstr>
      <vt:lpstr>Presentación de PowerPoint</vt:lpstr>
      <vt:lpstr>Capturar en imágenes los puntos a atacar para demostrar de manera más específica los puntos ciegos.</vt:lpstr>
      <vt:lpstr>Capturar en imágenes los puntos a atacar para demostrar de manera más específica los puntos ciegos.</vt:lpstr>
      <vt:lpstr>Requerimientos del Sistema</vt:lpstr>
      <vt:lpstr>Presentación de PowerPoint</vt:lpstr>
      <vt:lpstr>Presentación de PowerPoint</vt:lpstr>
      <vt:lpstr>Diagrama de Procesos</vt:lpstr>
      <vt:lpstr>Presentación de PowerPoint</vt:lpstr>
      <vt:lpstr>Fase III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victor</dc:creator>
  <cp:lastModifiedBy>victordanielvalente92@gmail.com</cp:lastModifiedBy>
  <cp:revision>92</cp:revision>
  <dcterms:modified xsi:type="dcterms:W3CDTF">2019-10-21T15:51:45Z</dcterms:modified>
</cp:coreProperties>
</file>